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1164"/>
    <p:restoredTop sz="86228"/>
  </p:normalViewPr>
  <p:slideViewPr>
    <p:cSldViewPr snapToGrid="0">
      <p:cViewPr>
        <p:scale>
          <a:sx n="80" d="100"/>
          <a:sy n="80" d="100"/>
        </p:scale>
        <p:origin x="82" y="82"/>
      </p:cViewPr>
      <p:guideLst>
        <p:guide orient="horz" pos="215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presProps" Target="presProps.xml"  /><Relationship Id="rId47" Type="http://schemas.openxmlformats.org/officeDocument/2006/relationships/viewProps" Target="viewProps.xml"  /><Relationship Id="rId48" Type="http://schemas.openxmlformats.org/officeDocument/2006/relationships/theme" Target="theme/theme1.xml"  /><Relationship Id="rId49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596BE6A-757F-457A-B753-C8C5D06D29B4}" type="datetime1">
              <a:rPr lang="ko-KR" altLang="en-US"/>
              <a:pPr lvl="0">
                <a:defRPr/>
              </a:pPr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BCE670-6058-4939-BA7F-3E8A3D9C9C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실제 사용한 기술도 언급이 가능하다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CE670-6058-4939-BA7F-3E8A3D9C9C5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https://ieeexplore.ieee.org/abstract/document/7973020/authors#authors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CE670-6058-4939-BA7F-3E8A3D9C9C5F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완성못 한 기능 - 북마크 추가,삭제, 링크 이동 / 논문 추가 시 관리자 계정 확인 / 저자 관련 그래프 / 저자 페이지 논문 링크 이동 / 논문 참고관계 시각화</a:t>
            </a:r>
            <a:endParaRPr lang="ko-KR" altLang="en-US"/>
          </a:p>
          <a:p>
            <a:pPr>
              <a:defRPr/>
            </a:pPr>
            <a:r>
              <a:rPr lang="ko-KR" altLang="en-US"/>
              <a:t>5개 주요 기능 중 북마크는 보여주는 것만 구현하였고, 그 외 일부 사항들을 구현하지 못하였으므로 70%의 완성도로 생각함.</a:t>
            </a:r>
            <a:endParaRPr lang="ko-KR" altLang="en-US"/>
          </a:p>
          <a:p>
            <a:pPr>
              <a:defRPr/>
            </a:pPr>
            <a:r>
              <a:rPr lang="ko-KR" altLang="en-US"/>
              <a:t>UI는 깔끔한 블랙앤 화이트를 배경으로 블루로 포인트를 주었고, 필요한 구성요소들이 차례로 한 눈에 잘 보이므로 75점을 주었다.</a:t>
            </a:r>
            <a:endParaRPr lang="ko-KR" altLang="en-US"/>
          </a:p>
          <a:p>
            <a:pPr>
              <a:defRPr/>
            </a:pPr>
            <a:r>
              <a:rPr lang="ko-KR" altLang="en-US"/>
              <a:t>UX는 기본 기능인 검색, 게시물 작성, 로그인 뿐만 아니라 북마크, 논문/저자/저널/키워드 추가 기능을 제공하여 다양한 경험을 제공하여 위와 같이 점수를 주었다.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CE670-6058-4939-BA7F-3E8A3D9C9C5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로그인 하지 않으면 북마크 기능 비활성화됨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CE670-6058-4939-BA7F-3E8A3D9C9C5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보여주는 것만 됨... 추가 삭제 안 됨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BCE670-6058-4939-BA7F-3E8A3D9C9C5F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5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5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github.com/boris3853/KNU_Scholar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141906" y="1796902"/>
            <a:ext cx="120500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Team KKK: </a:t>
            </a:r>
          </a:p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학술정보 데이터 검색 및 시각화 사이트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854317" y="3917911"/>
            <a:ext cx="248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경규진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김채언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김하은</a:t>
            </a: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0895B-7B4E-4FB6-95D6-6192E6C6C6FE}"/>
              </a:ext>
            </a:extLst>
          </p:cNvPr>
          <p:cNvSpPr txBox="1"/>
          <p:nvPr/>
        </p:nvSpPr>
        <p:spPr>
          <a:xfrm>
            <a:off x="5312660" y="202184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웹페이지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4770960" y="3075057"/>
            <a:ext cx="2650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300" dirty="0"/>
              <a:t>Functionalities</a:t>
            </a:r>
            <a:endParaRPr lang="ko-KR" altLang="en-US" sz="4000" spc="-300" dirty="0"/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5054600" y="1925320"/>
            <a:ext cx="2082800" cy="2082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23907" y="4568890"/>
            <a:ext cx="38587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웹페이지 간단하게 메뉴바 설명 정도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652" y="1925320"/>
            <a:ext cx="11867535" cy="3112525"/>
          </a:xfrm>
          <a:prstGeom prst="rect">
            <a:avLst/>
          </a:prstGeom>
        </p:spPr>
      </p:pic>
      <p:sp>
        <p:nvSpPr>
          <p:cNvPr id="6" name="설명선: 굽은 선 5"/>
          <p:cNvSpPr/>
          <p:nvPr/>
        </p:nvSpPr>
        <p:spPr>
          <a:xfrm>
            <a:off x="541084" y="4055744"/>
            <a:ext cx="2222091" cy="855406"/>
          </a:xfrm>
          <a:prstGeom prst="borderCallout2">
            <a:avLst>
              <a:gd name="adj1" fmla="val -8898"/>
              <a:gd name="adj2" fmla="val 40819"/>
              <a:gd name="adj3" fmla="val -113347"/>
              <a:gd name="adj4" fmla="val 44261"/>
              <a:gd name="adj5" fmla="val -201313"/>
              <a:gd name="adj6" fmla="val 47257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메인 화면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설명선: 굽은 선 6"/>
          <p:cNvSpPr/>
          <p:nvPr/>
        </p:nvSpPr>
        <p:spPr>
          <a:xfrm>
            <a:off x="9792319" y="2573594"/>
            <a:ext cx="2222091" cy="855406"/>
          </a:xfrm>
          <a:prstGeom prst="borderCallout2">
            <a:avLst>
              <a:gd name="adj1" fmla="val -4802"/>
              <a:gd name="adj2" fmla="val 87207"/>
              <a:gd name="adj3" fmla="val -4802"/>
              <a:gd name="adj4" fmla="val 86682"/>
              <a:gd name="adj5" fmla="val -23178"/>
              <a:gd name="adj6" fmla="val 88506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로그인 정보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설명선: 굽은 선 7"/>
          <p:cNvSpPr/>
          <p:nvPr/>
        </p:nvSpPr>
        <p:spPr>
          <a:xfrm>
            <a:off x="331748" y="358882"/>
            <a:ext cx="2222091" cy="855406"/>
          </a:xfrm>
          <a:prstGeom prst="borderCallout2">
            <a:avLst>
              <a:gd name="adj1" fmla="val 111704"/>
              <a:gd name="adj2" fmla="val 73521"/>
              <a:gd name="adj3" fmla="val 116351"/>
              <a:gd name="adj4" fmla="val 73685"/>
              <a:gd name="adj5" fmla="val 191335"/>
              <a:gd name="adj6" fmla="val 73408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논문 검색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설명선: 굽은 선 8"/>
          <p:cNvSpPr/>
          <p:nvPr/>
        </p:nvSpPr>
        <p:spPr>
          <a:xfrm>
            <a:off x="3849328" y="480720"/>
            <a:ext cx="2222091" cy="855406"/>
          </a:xfrm>
          <a:prstGeom prst="borderCallout2">
            <a:avLst>
              <a:gd name="adj1" fmla="val 46636"/>
              <a:gd name="adj2" fmla="val -5201"/>
              <a:gd name="adj3" fmla="val 46636"/>
              <a:gd name="adj4" fmla="val -22929"/>
              <a:gd name="adj5" fmla="val 185526"/>
              <a:gd name="adj6" fmla="val -63909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공지사항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자유글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QnA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설명선: 굽은 선 9"/>
          <p:cNvSpPr/>
          <p:nvPr/>
        </p:nvSpPr>
        <p:spPr>
          <a:xfrm>
            <a:off x="7171610" y="917513"/>
            <a:ext cx="2222091" cy="855406"/>
          </a:xfrm>
          <a:prstGeom prst="borderCallout2">
            <a:avLst>
              <a:gd name="adj1" fmla="val 48960"/>
              <a:gd name="adj2" fmla="val -4755"/>
              <a:gd name="adj3" fmla="val 48960"/>
              <a:gd name="adj4" fmla="val -17562"/>
              <a:gd name="adj5" fmla="val 130916"/>
              <a:gd name="adj6" fmla="val -122951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로그인 화면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설명선: 굽은 선 10"/>
          <p:cNvSpPr/>
          <p:nvPr/>
        </p:nvSpPr>
        <p:spPr>
          <a:xfrm>
            <a:off x="2553839" y="5329936"/>
            <a:ext cx="2222091" cy="855406"/>
          </a:xfrm>
          <a:prstGeom prst="borderCallout2">
            <a:avLst>
              <a:gd name="adj1" fmla="val 1575"/>
              <a:gd name="adj2" fmla="val 19425"/>
              <a:gd name="adj3" fmla="val -33183"/>
              <a:gd name="adj4" fmla="val 19204"/>
              <a:gd name="adj5" fmla="val -343148"/>
              <a:gd name="adj6" fmla="val 16602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북마크 기능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설명선: 굽은 선 11"/>
          <p:cNvSpPr/>
          <p:nvPr/>
        </p:nvSpPr>
        <p:spPr>
          <a:xfrm>
            <a:off x="4232585" y="4207862"/>
            <a:ext cx="2222091" cy="85540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17027"/>
              <a:gd name="adj6" fmla="val -30675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논문 관련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DB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추가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19004" y="2147776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Scenario 1,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960257" y="2178553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검색기능이용 화면</a:t>
            </a:r>
          </a:p>
        </p:txBody>
      </p:sp>
      <p:pic>
        <p:nvPicPr>
          <p:cNvPr id="8" name="그림 7" descr="실내, 테이블, 생활, 앉아있는이(가) 표시된 사진&#10;&#10;자동 생성된 설명">
            <a:extLst>
              <a:ext uri="{FF2B5EF4-FFF2-40B4-BE49-F238E27FC236}">
                <a16:creationId xmlns:a16="http://schemas.microsoft.com/office/drawing/2014/main" id="{668FE375-8C13-46CC-9FDB-6B86C916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침대, 실내, 앉아있는, 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8765" y="3583489"/>
            <a:ext cx="5270520" cy="185338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>
                <a:latin typeface="+mn-ea"/>
              </a:rPr>
              <a:t>1.	</a:t>
            </a:r>
            <a:r>
              <a:rPr lang="ko-KR" altLang="en-US" sz="1600" b="0" spc="-150">
                <a:latin typeface="+mn-ea"/>
              </a:rPr>
              <a:t>원하는 검색어로 검색가능</a:t>
            </a:r>
            <a:endParaRPr lang="ko-KR" altLang="en-US" sz="1600" b="0" spc="-150">
              <a:latin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>
                <a:latin typeface="+mn-ea"/>
              </a:rPr>
              <a:t>2.	</a:t>
            </a:r>
            <a:r>
              <a:rPr lang="ko-KR" altLang="en-US" sz="1600" b="0" spc="-150">
                <a:latin typeface="+mn-ea"/>
              </a:rPr>
              <a:t>검색된 결과 화면</a:t>
            </a:r>
            <a:endParaRPr lang="ko-KR" altLang="en-US" sz="1600" b="0" spc="-150">
              <a:latin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>
                <a:latin typeface="+mn-ea"/>
              </a:rPr>
              <a:t>3.	</a:t>
            </a:r>
            <a:r>
              <a:rPr lang="ko-KR" altLang="en-US" sz="1600" b="0" spc="-150">
                <a:latin typeface="+mn-ea"/>
              </a:rPr>
              <a:t>논문 상세정보</a:t>
            </a:r>
            <a:endParaRPr lang="ko-KR" altLang="en-US" sz="1600" b="0" spc="-150">
              <a:latin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>
                <a:latin typeface="+mn-ea"/>
              </a:rPr>
              <a:t>	-  </a:t>
            </a:r>
            <a:r>
              <a:rPr lang="ko-KR" altLang="en-US" sz="1600" b="0" spc="-150">
                <a:latin typeface="+mn-ea"/>
              </a:rPr>
              <a:t>북마크 버튼</a:t>
            </a:r>
            <a:r>
              <a:rPr lang="en-US" altLang="ko-KR" sz="1600" b="0" spc="-150">
                <a:latin typeface="+mn-ea"/>
              </a:rPr>
              <a:t>(</a:t>
            </a:r>
            <a:r>
              <a:rPr lang="ko-KR" altLang="en-US" sz="1600" b="0" spc="-150">
                <a:latin typeface="+mn-ea"/>
              </a:rPr>
              <a:t>미로그인시</a:t>
            </a:r>
            <a:r>
              <a:rPr lang="en-US" altLang="ko-KR" sz="1600" b="0" spc="-150">
                <a:latin typeface="+mn-ea"/>
              </a:rPr>
              <a:t>/</a:t>
            </a:r>
            <a:r>
              <a:rPr lang="ko-KR" altLang="en-US" sz="1600" b="0" spc="-150">
                <a:latin typeface="+mn-ea"/>
              </a:rPr>
              <a:t>로그인시</a:t>
            </a:r>
            <a:r>
              <a:rPr lang="en-US" altLang="ko-KR" sz="1600" b="0" spc="-150">
                <a:latin typeface="+mn-ea"/>
              </a:rPr>
              <a:t>)</a:t>
            </a:r>
            <a:endParaRPr lang="en-US" altLang="ko-KR" sz="1600" b="0" spc="-150">
              <a:latin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>
                <a:latin typeface="+mn-ea"/>
              </a:rPr>
              <a:t>4.	</a:t>
            </a:r>
            <a:r>
              <a:rPr lang="ko-KR" altLang="en-US" sz="1600" b="0" spc="-150">
                <a:latin typeface="+mn-ea"/>
              </a:rPr>
              <a:t>저자 상세정보</a:t>
            </a:r>
            <a:endParaRPr lang="ko-KR" altLang="en-US" sz="1600" b="0" spc="-150">
              <a:latin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>
                <a:latin typeface="+mn-ea"/>
              </a:rPr>
              <a:t>	-  </a:t>
            </a:r>
            <a:r>
              <a:rPr lang="ko-KR" altLang="en-US" sz="1600" b="0" spc="-150">
                <a:latin typeface="+mn-ea"/>
              </a:rPr>
              <a:t>북마크 버튼</a:t>
            </a:r>
            <a:r>
              <a:rPr lang="en-US" altLang="ko-KR" sz="1600" b="0" spc="-150">
                <a:latin typeface="+mn-ea"/>
              </a:rPr>
              <a:t>(</a:t>
            </a:r>
            <a:r>
              <a:rPr lang="ko-KR" altLang="en-US" sz="1600" b="0" spc="-150">
                <a:latin typeface="+mn-ea"/>
              </a:rPr>
              <a:t>미로그인시</a:t>
            </a:r>
            <a:r>
              <a:rPr lang="en-US" altLang="ko-KR" sz="1600" b="0" spc="-150">
                <a:latin typeface="+mn-ea"/>
              </a:rPr>
              <a:t>/</a:t>
            </a:r>
            <a:r>
              <a:rPr lang="ko-KR" altLang="en-US" sz="1600" b="0" spc="-150">
                <a:latin typeface="+mn-ea"/>
              </a:rPr>
              <a:t>로그인시</a:t>
            </a:r>
            <a:r>
              <a:rPr lang="en-US" altLang="ko-KR" sz="1600" b="0" spc="-150">
                <a:latin typeface="+mn-ea"/>
              </a:rPr>
              <a:t>)</a:t>
            </a:r>
            <a:endParaRPr lang="en-US" altLang="ko-KR" sz="1600" b="0" spc="-15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765" y="2705686"/>
            <a:ext cx="1682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ScreenShot</a:t>
            </a:r>
            <a:endParaRPr lang="ko-KR" altLang="en-US" sz="3200" b="0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1650"/>
          <a:stretch>
            <a:fillRect/>
          </a:stretch>
        </p:blipFill>
        <p:spPr>
          <a:xfrm>
            <a:off x="0" y="920749"/>
            <a:ext cx="12192000" cy="577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1470"/>
          <a:stretch>
            <a:fillRect/>
          </a:stretch>
        </p:blipFill>
        <p:spPr>
          <a:xfrm>
            <a:off x="0" y="908843"/>
            <a:ext cx="12192000" cy="5790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2010"/>
          <a:stretch>
            <a:fillRect/>
          </a:stretch>
        </p:blipFill>
        <p:spPr>
          <a:xfrm>
            <a:off x="0" y="944561"/>
            <a:ext cx="12192000" cy="5754687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l="83830" t="12820" r="1250" b="65560"/>
          <a:stretch>
            <a:fillRect/>
          </a:stretch>
        </p:blipFill>
        <p:spPr>
          <a:xfrm>
            <a:off x="10334623" y="511175"/>
            <a:ext cx="1819276" cy="137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1470"/>
          <a:stretch>
            <a:fillRect/>
          </a:stretch>
        </p:blipFill>
        <p:spPr>
          <a:xfrm>
            <a:off x="0" y="908843"/>
            <a:ext cx="12192000" cy="5790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물, 자연, 남자이(가) 표시된 사진&#10;&#10;자동 생성된 설명">
            <a:extLst>
              <a:ext uri="{FF2B5EF4-FFF2-40B4-BE49-F238E27FC236}">
                <a16:creationId xmlns:a16="http://schemas.microsoft.com/office/drawing/2014/main" id="{4D7477A6-39A8-4642-8DC6-EE96DDA7AC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7EEC30-E452-157F-0630-971BA448C33E}"/>
              </a:ext>
            </a:extLst>
          </p:cNvPr>
          <p:cNvSpPr txBox="1"/>
          <p:nvPr/>
        </p:nvSpPr>
        <p:spPr>
          <a:xfrm>
            <a:off x="519004" y="2147776"/>
            <a:ext cx="211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Scenario 2,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EDD6E-A8E2-4E3E-3DCF-F18435D87F37}"/>
              </a:ext>
            </a:extLst>
          </p:cNvPr>
          <p:cNvSpPr txBox="1"/>
          <p:nvPr/>
        </p:nvSpPr>
        <p:spPr>
          <a:xfrm>
            <a:off x="2960257" y="2178553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게시판 기능 이용 화면</a:t>
            </a:r>
          </a:p>
        </p:txBody>
      </p:sp>
    </p:spTree>
    <p:extLst>
      <p:ext uri="{BB962C8B-B14F-4D97-AF65-F5344CB8AC3E}">
        <p14:creationId xmlns:p14="http://schemas.microsoft.com/office/powerpoint/2010/main" val="150316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테이블, 앉아있는, 와인이(가) 표시된 사진&#10;&#10;자동 생성된 설명">
            <a:extLst>
              <a:ext uri="{FF2B5EF4-FFF2-40B4-BE49-F238E27FC236}">
                <a16:creationId xmlns:a16="http://schemas.microsoft.com/office/drawing/2014/main" id="{D518911D-6752-4A8F-B9C7-243ABA168A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C096D-564A-4430-BDD5-9A7467FF261F}"/>
              </a:ext>
            </a:extLst>
          </p:cNvPr>
          <p:cNvSpPr txBox="1"/>
          <p:nvPr/>
        </p:nvSpPr>
        <p:spPr>
          <a:xfrm>
            <a:off x="6514895" y="3583489"/>
            <a:ext cx="5270520" cy="95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게시글 종류와 목록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게시글 상세정보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게시글 작성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E91BA-22DB-486F-8265-265EC65310B6}"/>
              </a:ext>
            </a:extLst>
          </p:cNvPr>
          <p:cNvSpPr txBox="1"/>
          <p:nvPr/>
        </p:nvSpPr>
        <p:spPr>
          <a:xfrm>
            <a:off x="6514895" y="2705686"/>
            <a:ext cx="1682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ScreenShot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323070E-2B31-45C3-B3CD-41AE694A1063}"/>
              </a:ext>
            </a:extLst>
          </p:cNvPr>
          <p:cNvCxnSpPr>
            <a:cxnSpLocks/>
          </p:cNvCxnSpPr>
          <p:nvPr/>
        </p:nvCxnSpPr>
        <p:spPr>
          <a:xfrm>
            <a:off x="651489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1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357396" y="0"/>
            <a:ext cx="7834604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593772" y="262501"/>
            <a:ext cx="88036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목차</a:t>
            </a:r>
            <a:endParaRPr lang="ko-KR" altLang="en-US" sz="2800">
              <a:solidFill>
                <a:schemeClr val="bg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 rot="0">
            <a:off x="4927392" y="1020036"/>
            <a:ext cx="4419548" cy="523220"/>
            <a:chOff x="1320852" y="4758750"/>
            <a:chExt cx="4419548" cy="523220"/>
          </a:xfrm>
        </p:grpSpPr>
        <p:sp>
          <p:nvSpPr>
            <p:cNvPr id="14" name="TextBox 13"/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bg1"/>
                  </a:solidFill>
                </a:rPr>
                <a:t>Individual Role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1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4927392" y="1837640"/>
            <a:ext cx="4419548" cy="523220"/>
            <a:chOff x="1320852" y="4758750"/>
            <a:chExt cx="4419548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bg1"/>
                  </a:solidFill>
                </a:rPr>
                <a:t>Project Description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20852" y="4758750"/>
              <a:ext cx="38985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2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4927392" y="4441401"/>
            <a:ext cx="4419548" cy="523220"/>
            <a:chOff x="1320852" y="4758750"/>
            <a:chExt cx="4419548" cy="523220"/>
          </a:xfrm>
        </p:grpSpPr>
        <p:sp>
          <p:nvSpPr>
            <p:cNvPr id="21" name="TextBox 20"/>
            <p:cNvSpPr txBox="1"/>
            <p:nvPr/>
          </p:nvSpPr>
          <p:spPr>
            <a:xfrm>
              <a:off x="1920240" y="4820900"/>
              <a:ext cx="3820160" cy="390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bg1"/>
                  </a:solidFill>
                </a:rPr>
                <a:t>Demo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20852" y="4758750"/>
              <a:ext cx="38664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3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4927392" y="5204084"/>
            <a:ext cx="4419548" cy="523220"/>
            <a:chOff x="1320852" y="4758750"/>
            <a:chExt cx="441954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920240" y="4820900"/>
              <a:ext cx="3820160" cy="389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solidFill>
                    <a:schemeClr val="bg1"/>
                  </a:solidFill>
                </a:rPr>
                <a:t>Lesson</a:t>
              </a:r>
              <a:endParaRPr lang="ko-KR" altLang="en-US" sz="200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20852" y="4758750"/>
              <a:ext cx="38374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>
                  <a:solidFill>
                    <a:schemeClr val="bg1"/>
                  </a:solidFill>
                </a:rPr>
                <a:t>4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87238" y="2303621"/>
            <a:ext cx="3820160" cy="1914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bg1"/>
                </a:solidFill>
              </a:rPr>
              <a:t>Cool Features</a:t>
            </a:r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bg1"/>
                </a:solidFill>
              </a:rPr>
              <a:t>Functionalities</a:t>
            </a:r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bg1"/>
                </a:solidFill>
              </a:rPr>
              <a:t>Menus/Scenarios</a:t>
            </a:r>
            <a:endParaRPr lang="en-US" altLang="ko-KR" sz="2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bg1"/>
                </a:solidFill>
              </a:rPr>
              <a:t>Summary of Project Code</a:t>
            </a:r>
            <a:endParaRPr lang="ko-KR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1650"/>
          <a:stretch>
            <a:fillRect/>
          </a:stretch>
        </p:blipFill>
        <p:spPr>
          <a:xfrm>
            <a:off x="0" y="920749"/>
            <a:ext cx="12192000" cy="577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1470"/>
          <a:stretch>
            <a:fillRect/>
          </a:stretch>
        </p:blipFill>
        <p:spPr>
          <a:xfrm>
            <a:off x="0" y="908843"/>
            <a:ext cx="12192000" cy="5790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1650"/>
          <a:stretch>
            <a:fillRect/>
          </a:stretch>
        </p:blipFill>
        <p:spPr>
          <a:xfrm>
            <a:off x="0" y="920749"/>
            <a:ext cx="12192000" cy="577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1830"/>
          <a:stretch>
            <a:fillRect/>
          </a:stretch>
        </p:blipFill>
        <p:spPr>
          <a:xfrm>
            <a:off x="0" y="932655"/>
            <a:ext cx="12192000" cy="576659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t="89880" r="1000" b="2290"/>
          <a:stretch>
            <a:fillRect/>
          </a:stretch>
        </p:blipFill>
        <p:spPr>
          <a:xfrm>
            <a:off x="46264" y="4921250"/>
            <a:ext cx="12069534" cy="512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눈, 실외, 자연, 산이(가) 표시된 사진&#10;&#10;자동 생성된 설명">
            <a:extLst>
              <a:ext uri="{FF2B5EF4-FFF2-40B4-BE49-F238E27FC236}">
                <a16:creationId xmlns:a16="http://schemas.microsoft.com/office/drawing/2014/main" id="{7E2FA2E8-79EF-4D71-AE06-40E6DB407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D5B70-4281-08C3-E428-95334F78801A}"/>
              </a:ext>
            </a:extLst>
          </p:cNvPr>
          <p:cNvSpPr txBox="1"/>
          <p:nvPr/>
        </p:nvSpPr>
        <p:spPr>
          <a:xfrm>
            <a:off x="519004" y="2147776"/>
            <a:ext cx="2114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Scenario 3,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8F22AC-CC7D-7613-9655-110E3D17824C}"/>
              </a:ext>
            </a:extLst>
          </p:cNvPr>
          <p:cNvSpPr txBox="1"/>
          <p:nvPr/>
        </p:nvSpPr>
        <p:spPr>
          <a:xfrm>
            <a:off x="2960257" y="2178553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북마크 기능 이용 화면</a:t>
            </a:r>
          </a:p>
        </p:txBody>
      </p:sp>
    </p:spTree>
    <p:extLst>
      <p:ext uri="{BB962C8B-B14F-4D97-AF65-F5344CB8AC3E}">
        <p14:creationId xmlns:p14="http://schemas.microsoft.com/office/powerpoint/2010/main" val="407068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기차, 트랙, 건물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765" y="3583489"/>
            <a:ext cx="5270520" cy="21408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  <a:defRPr/>
            </a:pPr>
            <a:r>
              <a:rPr lang="ko-KR" altLang="en-US" sz="1600" b="0" spc="-150">
                <a:latin typeface="+mn-ea"/>
              </a:rPr>
              <a:t>미로그인시 북마크 기능 비활성화</a:t>
            </a:r>
            <a:endParaRPr lang="ko-KR" altLang="en-US" sz="1600" b="0" spc="-15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  <a:defRPr/>
            </a:pPr>
            <a:r>
              <a:rPr lang="ko-KR" altLang="en-US" sz="1600" b="0" spc="-150">
                <a:latin typeface="+mn-ea"/>
              </a:rPr>
              <a:t>북마크 화면</a:t>
            </a:r>
            <a:endParaRPr lang="ko-KR" altLang="en-US" sz="1600" b="0" spc="-150">
              <a:latin typeface="+mn-ea"/>
            </a:endParaRPr>
          </a:p>
          <a:p>
            <a:pPr marL="742950" lvl="1" indent="-285750" algn="just">
              <a:lnSpc>
                <a:spcPct val="120000"/>
              </a:lnSpc>
              <a:buFontTx/>
              <a:buChar char="-"/>
              <a:defRPr/>
            </a:pPr>
            <a:r>
              <a:rPr lang="ko-KR" altLang="en-US" sz="1600" b="0" spc="-150">
                <a:latin typeface="+mn-ea"/>
              </a:rPr>
              <a:t>체크박스로 선택해서 삭제 가능</a:t>
            </a:r>
            <a:r>
              <a:rPr lang="en-US" altLang="ko-KR" sz="1600" b="0" spc="-150">
                <a:latin typeface="+mn-ea"/>
              </a:rPr>
              <a:t>(</a:t>
            </a:r>
            <a:r>
              <a:rPr lang="ko-KR" altLang="en-US" sz="1600" b="0" spc="-150">
                <a:latin typeface="+mn-ea"/>
              </a:rPr>
              <a:t>구현</a:t>
            </a:r>
            <a:r>
              <a:rPr lang="en-US" altLang="ko-KR" sz="1600" b="0" spc="-150">
                <a:latin typeface="+mn-ea"/>
              </a:rPr>
              <a:t>x)</a:t>
            </a:r>
            <a:endParaRPr lang="en-US" altLang="ko-KR" sz="1600" b="0" spc="-15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 startAt="3"/>
              <a:defRPr/>
            </a:pPr>
            <a:r>
              <a:rPr lang="ko-KR" altLang="en-US" sz="1600" b="0" spc="-150">
                <a:latin typeface="+mn-ea"/>
              </a:rPr>
              <a:t>키워드 북마크 추가</a:t>
            </a:r>
            <a:r>
              <a:rPr lang="en-US" altLang="ko-KR" sz="1600" b="0" spc="-150">
                <a:latin typeface="+mn-ea"/>
              </a:rPr>
              <a:t>(</a:t>
            </a:r>
            <a:r>
              <a:rPr lang="ko-KR" altLang="en-US" sz="1600" b="0" spc="-150">
                <a:latin typeface="+mn-ea"/>
              </a:rPr>
              <a:t>구현</a:t>
            </a:r>
            <a:r>
              <a:rPr lang="en-US" altLang="ko-KR" sz="1600" b="0" spc="-150">
                <a:latin typeface="+mn-ea"/>
              </a:rPr>
              <a:t>x)</a:t>
            </a:r>
            <a:endParaRPr lang="en-US" altLang="ko-KR" sz="1600" b="0" spc="-15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 startAt="3"/>
              <a:defRPr/>
            </a:pPr>
            <a:r>
              <a:rPr lang="ko-KR" altLang="en-US" sz="1600" b="0" spc="-150">
                <a:latin typeface="+mn-ea"/>
              </a:rPr>
              <a:t>북마크 페이지 링크</a:t>
            </a:r>
            <a:r>
              <a:rPr lang="en-US" altLang="ko-KR" sz="1600" b="0" spc="-150">
                <a:latin typeface="+mn-ea"/>
              </a:rPr>
              <a:t>(</a:t>
            </a:r>
            <a:r>
              <a:rPr lang="ko-KR" altLang="en-US" sz="1600" b="0" spc="-150">
                <a:latin typeface="+mn-ea"/>
              </a:rPr>
              <a:t>구현</a:t>
            </a:r>
            <a:r>
              <a:rPr lang="en-US" altLang="ko-KR" sz="1600" b="0" spc="-150">
                <a:latin typeface="+mn-ea"/>
              </a:rPr>
              <a:t>x)</a:t>
            </a:r>
            <a:endParaRPr lang="en-US" altLang="ko-KR" sz="1600" b="0" spc="-150">
              <a:latin typeface="+mn-ea"/>
            </a:endParaRPr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 b="0" spc="-150">
                <a:latin typeface="+mn-ea"/>
              </a:rPr>
              <a:t>            </a:t>
            </a:r>
            <a:r>
              <a:rPr lang="en-US" altLang="ko-KR" sz="1600" b="0" spc="-150">
                <a:latin typeface="+mn-ea"/>
              </a:rPr>
              <a:t>-</a:t>
            </a:r>
            <a:r>
              <a:rPr lang="ko-KR" altLang="en-US" sz="1600" b="0" spc="-150">
                <a:latin typeface="+mn-ea"/>
              </a:rPr>
              <a:t>        북마크한 것을 검색어로 논문검색</a:t>
            </a:r>
            <a:endParaRPr lang="ko-KR" altLang="en-US" sz="1600" b="0" spc="-15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  <a:defRPr/>
            </a:pPr>
            <a:endParaRPr lang="ko-KR" altLang="en-US" sz="1600" b="0" spc="-15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765" y="2705686"/>
            <a:ext cx="1682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ScreenShot</a:t>
            </a:r>
            <a:endParaRPr lang="ko-KR" altLang="en-US" sz="3200" b="0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rcRect t="11830"/>
          <a:stretch>
            <a:fillRect/>
          </a:stretch>
        </p:blipFill>
        <p:spPr>
          <a:xfrm>
            <a:off x="0" y="932655"/>
            <a:ext cx="12192000" cy="5766594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rcRect l="19630" t="9830" r="71390" b="78460"/>
          <a:stretch>
            <a:fillRect/>
          </a:stretch>
        </p:blipFill>
        <p:spPr>
          <a:xfrm>
            <a:off x="1747837" y="442117"/>
            <a:ext cx="2321286" cy="1623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rcRect t="11830"/>
          <a:stretch>
            <a:fillRect/>
          </a:stretch>
        </p:blipFill>
        <p:spPr>
          <a:xfrm>
            <a:off x="0" y="932655"/>
            <a:ext cx="12192000" cy="5766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물, 자연, 남자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4335" y="2147776"/>
            <a:ext cx="2354580" cy="5744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>
                <a:solidFill>
                  <a:schemeClr val="bg1"/>
                </a:solidFill>
              </a:rPr>
              <a:t>Scenario 4, </a:t>
            </a:r>
            <a:endParaRPr lang="en-US" altLang="ko-KR" sz="32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0257" y="2178553"/>
            <a:ext cx="4468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논문 추가 기능 이용 화면</a:t>
            </a:r>
            <a:endParaRPr lang="ko-KR" altLang="en-US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커피, 테이블, 앉아있는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765" y="3583489"/>
            <a:ext cx="5270520" cy="12628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  <a:defRPr/>
            </a:pPr>
            <a:r>
              <a:rPr lang="ko-KR" altLang="en-US" sz="1600" b="0" spc="-150">
                <a:latin typeface="+mn-ea"/>
              </a:rPr>
              <a:t>키워드 </a:t>
            </a:r>
            <a:r>
              <a:rPr lang="en-US" altLang="ko-KR" sz="1600" b="0" spc="-150">
                <a:latin typeface="+mn-ea"/>
              </a:rPr>
              <a:t>DB</a:t>
            </a:r>
            <a:r>
              <a:rPr lang="ko-KR" altLang="en-US" sz="1600" b="0" spc="-150">
                <a:latin typeface="+mn-ea"/>
              </a:rPr>
              <a:t>추가 화면</a:t>
            </a:r>
            <a:endParaRPr lang="ko-KR" altLang="en-US" sz="1600" b="0" spc="-15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  <a:defRPr/>
            </a:pPr>
            <a:r>
              <a:rPr lang="ko-KR" altLang="en-US" sz="1600" b="0" spc="-150">
                <a:latin typeface="+mn-ea"/>
              </a:rPr>
              <a:t>저널 </a:t>
            </a:r>
            <a:r>
              <a:rPr lang="en-US" altLang="ko-KR" sz="1600" b="0" spc="-150">
                <a:latin typeface="+mn-ea"/>
              </a:rPr>
              <a:t>DB</a:t>
            </a:r>
            <a:r>
              <a:rPr lang="ko-KR" altLang="en-US" sz="1600" b="0" spc="-150">
                <a:latin typeface="+mn-ea"/>
              </a:rPr>
              <a:t>추가 화면</a:t>
            </a:r>
            <a:endParaRPr lang="ko-KR" altLang="en-US" sz="1600" b="0" spc="-15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  <a:defRPr/>
            </a:pPr>
            <a:r>
              <a:rPr lang="ko-KR" altLang="en-US" sz="1600" b="0" spc="-150">
                <a:latin typeface="+mn-ea"/>
              </a:rPr>
              <a:t>저자 </a:t>
            </a:r>
            <a:r>
              <a:rPr lang="en-US" altLang="ko-KR" sz="1600" b="0" spc="-150">
                <a:latin typeface="+mn-ea"/>
              </a:rPr>
              <a:t>DB</a:t>
            </a:r>
            <a:r>
              <a:rPr lang="ko-KR" altLang="en-US" sz="1600" b="0" spc="-150">
                <a:latin typeface="+mn-ea"/>
              </a:rPr>
              <a:t>추가 화면</a:t>
            </a:r>
            <a:endParaRPr lang="ko-KR" altLang="en-US" sz="1600" b="0" spc="-15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  <a:defRPr/>
            </a:pPr>
            <a:r>
              <a:rPr lang="ko-KR" altLang="en-US" sz="1600" b="0" spc="-150">
                <a:latin typeface="+mn-ea"/>
              </a:rPr>
              <a:t>논문 </a:t>
            </a:r>
            <a:r>
              <a:rPr lang="en-US" altLang="ko-KR" sz="1600" b="0" spc="-150">
                <a:latin typeface="+mn-ea"/>
              </a:rPr>
              <a:t>DB</a:t>
            </a:r>
            <a:r>
              <a:rPr lang="ko-KR" altLang="en-US" sz="1600" b="0" spc="-150">
                <a:latin typeface="+mn-ea"/>
              </a:rPr>
              <a:t>추가 화면</a:t>
            </a:r>
            <a:endParaRPr lang="ko-KR" altLang="en-US" sz="1600" b="0" spc="-15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765" y="2705686"/>
            <a:ext cx="1934400" cy="5690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ScreenShot</a:t>
            </a:r>
            <a:endParaRPr lang="en-US" altLang="ko-KR" sz="3200" b="0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94640"/>
            <a:ext cx="15404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Role Summary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876362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/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타원 3"/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bg1"/>
                  </a:solidFill>
                </a:rPr>
                <a:t>경규진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4544591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/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bg1"/>
                  </a:solidFill>
                </a:rPr>
                <a:t>김채언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8212820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/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bg1"/>
                  </a:solidFill>
                </a:rPr>
                <a:t>김하은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34810" y="3003868"/>
            <a:ext cx="2585922" cy="82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just">
              <a:buFont typeface="Arial"/>
              <a:buChar char="•"/>
              <a:defRPr/>
            </a:pP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endParaRPr lang="ko-KR" alt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4803039" y="3200321"/>
            <a:ext cx="2585922" cy="1557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북마크 파트 구현</a:t>
            </a: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전체 웹사이트 동작 </a:t>
            </a:r>
            <a:br>
              <a:rPr lang="en-US" altLang="ko-KR" sz="1600"/>
            </a:br>
            <a:r>
              <a:rPr lang="ko-KR" altLang="en-US" sz="1600"/>
              <a:t>흐름도 설계</a:t>
            </a: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웹사이트 네비게이션 </a:t>
            </a:r>
            <a:br>
              <a:rPr lang="en-US" altLang="ko-KR" sz="1600"/>
            </a:br>
            <a:r>
              <a:rPr lang="ko-KR" altLang="en-US" sz="1600"/>
              <a:t>동작 구현</a:t>
            </a: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웹사이트 화면 UI 설계도</a:t>
            </a:r>
            <a:endParaRPr lang="ko-KR" alt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8542800" y="3200400"/>
            <a:ext cx="2584800" cy="15506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논문 추가 파트 구현</a:t>
            </a: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웹사이트 기능 테스트</a:t>
            </a: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웹사이트에 사용되는</a:t>
            </a:r>
            <a:br>
              <a:rPr lang="en-US" altLang="ko-KR" sz="1600"/>
            </a:br>
            <a:r>
              <a:rPr lang="ko-KR" altLang="en-US" sz="1600"/>
              <a:t>쿼리 재사용 및 작성</a:t>
            </a: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웹사이트 </a:t>
            </a:r>
            <a:r>
              <a:rPr lang="en-US" altLang="ko-KR" sz="1600"/>
              <a:t>html </a:t>
            </a:r>
            <a:r>
              <a:rPr lang="ko-KR" altLang="en-US" sz="1600"/>
              <a:t>코드 </a:t>
            </a:r>
            <a:br>
              <a:rPr lang="en-US" altLang="ko-KR" sz="1600"/>
            </a:br>
            <a:r>
              <a:rPr lang="ko-KR" altLang="en-US" sz="1600"/>
              <a:t>리팩토링</a:t>
            </a:r>
            <a:endParaRPr lang="ko-KR" altLang="en-US" sz="1600"/>
          </a:p>
        </p:txBody>
      </p:sp>
      <p:sp>
        <p:nvSpPr>
          <p:cNvPr id="15" name="TextBox 12"/>
          <p:cNvSpPr txBox="1"/>
          <p:nvPr/>
        </p:nvSpPr>
        <p:spPr>
          <a:xfrm>
            <a:off x="1133532" y="3209846"/>
            <a:ext cx="2585922" cy="1788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프로젝트 매니저</a:t>
            </a: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서버 내부에 APP, DB</a:t>
            </a:r>
            <a:br>
              <a:rPr lang="en-US" altLang="ko-KR" sz="1600"/>
            </a:br>
            <a:r>
              <a:rPr lang="ko-KR" altLang="en-US" sz="1600"/>
              <a:t>환경 구축</a:t>
            </a: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NodeJS 주요 코드 및 EJS/HTML 스켈레톤 코드 작성</a:t>
            </a:r>
            <a:endParaRPr lang="ko-KR" altLang="en-US" sz="1600"/>
          </a:p>
          <a:p>
            <a:pPr marL="228480" indent="-228480" algn="just">
              <a:buFont typeface="Arial"/>
              <a:buChar char="•"/>
              <a:defRPr/>
            </a:pPr>
            <a:r>
              <a:rPr lang="ko-KR" altLang="en-US" sz="1600"/>
              <a:t>오류 솔루션 제공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2200"/>
          <a:stretch>
            <a:fillRect/>
          </a:stretch>
        </p:blipFill>
        <p:spPr>
          <a:xfrm>
            <a:off x="0" y="956468"/>
            <a:ext cx="12192000" cy="57427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2010"/>
          <a:stretch>
            <a:fillRect/>
          </a:stretch>
        </p:blipFill>
        <p:spPr>
          <a:xfrm>
            <a:off x="0" y="944562"/>
            <a:ext cx="12192000" cy="5754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1830"/>
          <a:stretch>
            <a:fillRect/>
          </a:stretch>
        </p:blipFill>
        <p:spPr>
          <a:xfrm>
            <a:off x="0" y="932656"/>
            <a:ext cx="12192000" cy="57665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rcRect t="11470"/>
          <a:stretch>
            <a:fillRect/>
          </a:stretch>
        </p:blipFill>
        <p:spPr>
          <a:xfrm>
            <a:off x="0" y="908843"/>
            <a:ext cx="12192000" cy="5790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4335" y="2147776"/>
            <a:ext cx="2354580" cy="5744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>
                <a:solidFill>
                  <a:schemeClr val="bg1"/>
                </a:solidFill>
              </a:rPr>
              <a:t>Scenario 5, </a:t>
            </a:r>
            <a:endParaRPr lang="en-US" altLang="ko-KR" sz="32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0257" y="2178553"/>
            <a:ext cx="44688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</a:rPr>
              <a:t>로그인 기능 이용 화면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8" name="그림 7" descr="실내, 테이블, 생활, 앉아있는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앉아있는, 작은, 침대이(가) 표시된 사진&#10;&#10;자동 생성된 설명">
            <a:extLst>
              <a:ext uri="{FF2B5EF4-FFF2-40B4-BE49-F238E27FC236}">
                <a16:creationId xmlns:a16="http://schemas.microsoft.com/office/drawing/2014/main" id="{119B61DF-DD71-477E-9BF0-42F785F6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6ADFEC-BB58-4D70-9FD2-B61721B1938A}"/>
              </a:ext>
            </a:extLst>
          </p:cNvPr>
          <p:cNvSpPr txBox="1"/>
          <p:nvPr/>
        </p:nvSpPr>
        <p:spPr>
          <a:xfrm>
            <a:off x="6514895" y="3583489"/>
            <a:ext cx="5270520" cy="95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로그인 화면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회원가입 화면</a:t>
            </a:r>
            <a:endParaRPr lang="en-US" altLang="ko-KR" sz="1600" spc="-150" dirty="0">
              <a:latin typeface="+mn-ea"/>
            </a:endParaRPr>
          </a:p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>
                <a:latin typeface="+mn-ea"/>
              </a:rPr>
              <a:t>탈퇴</a:t>
            </a:r>
            <a:r>
              <a:rPr lang="en-US" altLang="ko-KR" sz="1600" spc="-150" dirty="0">
                <a:latin typeface="+mn-ea"/>
              </a:rPr>
              <a:t>/</a:t>
            </a:r>
            <a:r>
              <a:rPr lang="ko-KR" altLang="en-US" sz="1600" spc="-150" dirty="0">
                <a:latin typeface="+mn-ea"/>
              </a:rPr>
              <a:t>로그아웃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F015D-7C45-422F-BF86-AAAD7FF491D3}"/>
              </a:ext>
            </a:extLst>
          </p:cNvPr>
          <p:cNvSpPr txBox="1"/>
          <p:nvPr/>
        </p:nvSpPr>
        <p:spPr>
          <a:xfrm>
            <a:off x="6514895" y="2705686"/>
            <a:ext cx="1682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ScreenShot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8F15EEA-547D-421E-908C-354ED5DA0C11}"/>
              </a:ext>
            </a:extLst>
          </p:cNvPr>
          <p:cNvCxnSpPr>
            <a:cxnSpLocks/>
          </p:cNvCxnSpPr>
          <p:nvPr/>
        </p:nvCxnSpPr>
        <p:spPr>
          <a:xfrm>
            <a:off x="651489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4900" y="1481442"/>
            <a:ext cx="11520000" cy="366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4900" y="1344000"/>
            <a:ext cx="11520000" cy="417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4900" y="1727406"/>
            <a:ext cx="11520000" cy="257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354314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Summary of Project Code</a:t>
            </a:r>
            <a:endParaRPr lang="ko-KR" altLang="en-US" sz="3200" b="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741728" y="1164197"/>
          <a:ext cx="10888736" cy="53921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/>
                <a:gridCol w="7259955"/>
              </a:tblGrid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Code development</a:t>
                      </a:r>
                      <a:endParaRPr lang="en-US" altLang="ko-KR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environment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환경 내용 적기</a:t>
                      </a:r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noFill/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Total line of code</a:t>
                      </a:r>
                      <a:endParaRPr lang="ko-KR" altLang="en-US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About</a:t>
                      </a:r>
                      <a:r>
                        <a:rPr lang="ko-KR" altLang="en-US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8K Lines...</a:t>
                      </a:r>
                      <a:endParaRPr lang="en-US" altLang="ko-KR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OS</a:t>
                      </a:r>
                      <a:endParaRPr lang="ko-KR" altLang="en-US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Azure Virture Machine:</a:t>
                      </a:r>
                      <a:r>
                        <a:rPr lang="ko-KR" altLang="en-US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Linux Ubuntu 20.04 </a:t>
                      </a:r>
                      <a:endParaRPr lang="en-US" altLang="ko-KR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DBMS</a:t>
                      </a:r>
                      <a:endParaRPr lang="ko-KR" altLang="en-US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Oracle DBMS 19c</a:t>
                      </a:r>
                      <a:endParaRPr lang="en-US" altLang="ko-KR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Client</a:t>
                      </a:r>
                      <a:endParaRPr lang="en-US" altLang="ko-KR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Node.js</a:t>
                      </a:r>
                      <a:endParaRPr lang="en-US" altLang="ko-KR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Express.js</a:t>
                      </a:r>
                      <a:endParaRPr lang="en-US" altLang="ko-KR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Server</a:t>
                      </a:r>
                      <a:endParaRPr lang="en-US" altLang="ko-KR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Bootstrap </a:t>
                      </a:r>
                      <a:r>
                        <a:rPr lang="ko-KR" altLang="en-US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프레임워크 기반 </a:t>
                      </a: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EJS / CSS / JS</a:t>
                      </a:r>
                      <a:endParaRPr lang="en-US" altLang="ko-KR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GitHub Repo URL</a:t>
                      </a:r>
                      <a:endParaRPr lang="ko-KR" altLang="en-US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en-US" sz="22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  <a:hlinkClick r:id="rId2"/>
                        </a:rPr>
                        <a:t>https://github.com/boris3853/KNU_Scholar</a:t>
                      </a:r>
                      <a:endParaRPr lang="en-US" altLang="ko-KR" sz="22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1440" marR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</a:rPr>
              <a:t>학술정보 데이터 검색 및 시각화 사이트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5109961" y="2824480"/>
            <a:ext cx="197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Project Description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1212348" y="1627613"/>
            <a:ext cx="9860870" cy="3519581"/>
            <a:chOff x="1303788" y="1886251"/>
            <a:chExt cx="9860870" cy="3519581"/>
          </a:xfrm>
        </p:grpSpPr>
        <p:sp>
          <p:nvSpPr>
            <p:cNvPr id="3" name="TextBox 2"/>
            <p:cNvSpPr txBox="1"/>
            <p:nvPr/>
          </p:nvSpPr>
          <p:spPr>
            <a:xfrm>
              <a:off x="1303788" y="1886251"/>
              <a:ext cx="2641589" cy="2215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800">
                  <a:solidFill>
                    <a:schemeClr val="bg1"/>
                  </a:solidFill>
                </a:rPr>
                <a:t> 「</a:t>
              </a:r>
              <a:endParaRPr lang="ko-KR" altLang="en-US" sz="1380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865905" y="3189841"/>
              <a:ext cx="1298753" cy="2215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</a:rPr>
                <a:t>」 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886" y="2931203"/>
            <a:ext cx="6097772" cy="39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1800" b="0" i="1" strike="sngStrike" spc="-150">
                <a:solidFill>
                  <a:schemeClr val="bg1"/>
                </a:solidFill>
              </a:rPr>
              <a:t>DEMO </a:t>
            </a:r>
            <a:r>
              <a:rPr lang="ko-KR" altLang="en-US" sz="1800" b="0" i="1" strike="sngStrike" spc="-150">
                <a:solidFill>
                  <a:schemeClr val="bg1"/>
                </a:solidFill>
              </a:rPr>
              <a:t>영상을 시청하시겠습니다</a:t>
            </a:r>
            <a:r>
              <a:rPr lang="en-US" altLang="ko-KR" sz="1800" b="0" i="1" strike="sngStrike" spc="-150">
                <a:solidFill>
                  <a:schemeClr val="bg1"/>
                </a:solidFill>
              </a:rPr>
              <a:t>.</a:t>
            </a:r>
            <a:endParaRPr lang="ko-KR" altLang="en-US" sz="1800" b="0" i="1" strike="sngStrike" spc="-1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6369" y="3105834"/>
            <a:ext cx="2829845" cy="3593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실제 동작해 보이겠습니다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3" name="TextBox 11"/>
          <p:cNvSpPr txBox="1"/>
          <p:nvPr/>
        </p:nvSpPr>
        <p:spPr>
          <a:xfrm>
            <a:off x="5490055" y="4010987"/>
            <a:ext cx="2890516" cy="5114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tx1"/>
                </a:solidFill>
              </a:rPr>
              <a:t>이런 점이 좋아요</a:t>
            </a:r>
            <a:r>
              <a:rPr lang="en-US" altLang="ko-KR" sz="2800">
                <a:solidFill>
                  <a:schemeClr val="tx1"/>
                </a:solidFill>
              </a:rPr>
              <a:t>!</a:t>
            </a:r>
            <a:endParaRPr lang="ko-KR" altLang="en-US" sz="2800">
              <a:solidFill>
                <a:schemeClr val="tx1"/>
              </a:solidFill>
            </a:endParaRPr>
          </a:p>
        </p:txBody>
      </p:sp>
      <p:sp>
        <p:nvSpPr>
          <p:cNvPr id="4" name="타원 10"/>
          <p:cNvSpPr/>
          <p:nvPr/>
        </p:nvSpPr>
        <p:spPr>
          <a:xfrm>
            <a:off x="4027013" y="3693477"/>
            <a:ext cx="1158240" cy="1158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5473" y="3663042"/>
            <a:ext cx="1080000" cy="1097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9333" y="1082707"/>
            <a:ext cx="7153333" cy="4692586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2071687" y="4993481"/>
            <a:ext cx="8822531" cy="146446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3f4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372736" y="5169578"/>
            <a:ext cx="5446528" cy="953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800" b="1" spc="-150">
                <a:solidFill>
                  <a:schemeClr val="bg1"/>
                </a:solidFill>
              </a:rPr>
              <a:t>Lesson </a:t>
            </a:r>
            <a:r>
              <a:rPr lang="ko-KR" altLang="en-US" sz="1800" b="1" spc="-150">
                <a:solidFill>
                  <a:schemeClr val="bg1"/>
                </a:solidFill>
              </a:rPr>
              <a:t>한 줄 요약</a:t>
            </a:r>
            <a:endParaRPr lang="ko-KR" altLang="en-US" sz="1800" b="0" spc="-15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800" b="0" spc="-150">
                <a:solidFill>
                  <a:schemeClr val="bg1"/>
                </a:solidFill>
              </a:rPr>
              <a:t>풀스택</a:t>
            </a:r>
            <a:r>
              <a:rPr lang="en-US" altLang="ko-KR" sz="1800" b="0" spc="-150">
                <a:solidFill>
                  <a:schemeClr val="bg1"/>
                </a:solidFill>
              </a:rPr>
              <a:t> </a:t>
            </a:r>
            <a:r>
              <a:rPr lang="ko-KR" altLang="en-US" sz="1800" b="0" spc="-150">
                <a:solidFill>
                  <a:schemeClr val="bg1"/>
                </a:solidFill>
              </a:rPr>
              <a:t>개발 경험을 통해 </a:t>
            </a:r>
            <a:r>
              <a:rPr lang="en-US" altLang="ko-KR" sz="2000" b="1" u="sng" spc="-150">
                <a:solidFill>
                  <a:schemeClr val="bg1"/>
                </a:solidFill>
              </a:rPr>
              <a:t>DB</a:t>
            </a:r>
            <a:r>
              <a:rPr lang="ko-KR" altLang="en-US" sz="2000" b="1" u="sng" spc="-150">
                <a:solidFill>
                  <a:schemeClr val="bg1"/>
                </a:solidFill>
              </a:rPr>
              <a:t> </a:t>
            </a:r>
            <a:r>
              <a:rPr lang="en-US" altLang="ko-KR" sz="2000" b="1" u="sng" spc="-150">
                <a:solidFill>
                  <a:schemeClr val="bg1"/>
                </a:solidFill>
              </a:rPr>
              <a:t>warrior</a:t>
            </a:r>
            <a:r>
              <a:rPr lang="ko-KR" altLang="en-US" sz="1800" b="0" spc="-150">
                <a:solidFill>
                  <a:schemeClr val="bg1"/>
                </a:solidFill>
              </a:rPr>
              <a:t>로써의 성장</a:t>
            </a:r>
            <a:endParaRPr lang="ko-KR" altLang="en-US" sz="1800" b="0" spc="-15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5641" y="4569413"/>
            <a:ext cx="489049" cy="1181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bg1"/>
                </a:solidFill>
              </a:rPr>
              <a:t>“</a:t>
            </a:r>
            <a:endParaRPr lang="ko-KR" altLang="en-US" sz="7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자연, 물, 해변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28575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>
                <a:solidFill>
                  <a:schemeClr val="bg1"/>
                </a:solidFill>
              </a:rPr>
              <a:t>감사합니다</a:t>
            </a:r>
            <a:endParaRPr lang="ko-KR" altLang="en-US" sz="320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155678" y="4681835"/>
            <a:ext cx="1880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5400" b="1" cap="none" spc="0" mc:Ignorable="hp" hp:hslEmbossed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Q &amp; A</a:t>
            </a:r>
            <a:endParaRPr xmlns:mc="http://schemas.openxmlformats.org/markup-compatibility/2006" xmlns:hp="http://schemas.haansoft.com/office/presentation/8.0" lang="en-US" altLang="ko-KR" sz="5400" b="1" cap="none" spc="0" mc:Ignorable="hp" hp:hslEmbossed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 rot="0">
            <a:off x="599440" y="1290320"/>
            <a:ext cx="5344160" cy="4450080"/>
            <a:chOff x="599440" y="1290320"/>
            <a:chExt cx="5344160" cy="4450080"/>
          </a:xfrm>
        </p:grpSpPr>
        <p:sp>
          <p:nvSpPr>
            <p:cNvPr id="2" name="사각형: 둥근 모서리 1"/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48562" y="2034550"/>
              <a:ext cx="289115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이런 점이 좋아요</a:t>
              </a:r>
              <a:r>
                <a:rPr lang="en-US" altLang="ko-KR" sz="2800">
                  <a:solidFill>
                    <a:schemeClr val="bg1"/>
                  </a:solidFill>
                </a:rPr>
                <a:t>!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5520" y="3114603"/>
              <a:ext cx="4561840" cy="10744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ko-KR" altLang="en-US">
                  <a:solidFill>
                    <a:schemeClr val="bg1"/>
                  </a:solidFill>
                </a:rPr>
                <a:t>구글 스칼라의 실제 데이터를 이용하여 </a:t>
              </a:r>
              <a:r>
                <a:rPr lang="en-US" altLang="ko-KR">
                  <a:solidFill>
                    <a:schemeClr val="bg1"/>
                  </a:solidFill>
                </a:rPr>
                <a:t>DB</a:t>
              </a:r>
              <a:r>
                <a:rPr lang="ko-KR" altLang="en-US">
                  <a:solidFill>
                    <a:schemeClr val="bg1"/>
                  </a:solidFill>
                </a:rPr>
                <a:t>를 구축하여서 실제로 관심 분야의 논문 검색에 이용할 수 있다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6248402" y="1290320"/>
            <a:ext cx="5344160" cy="4450080"/>
            <a:chOff x="599440" y="1290320"/>
            <a:chExt cx="5344160" cy="4450080"/>
          </a:xfrm>
        </p:grpSpPr>
        <p:sp>
          <p:nvSpPr>
            <p:cNvPr id="10" name="사각형: 둥근 모서리 9"/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48562" y="2034550"/>
              <a:ext cx="289051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bg1"/>
                  </a:solidFill>
                </a:rPr>
                <a:t>이런 점이 좋아요</a:t>
              </a:r>
              <a:r>
                <a:rPr lang="en-US" altLang="ko-KR" sz="2800">
                  <a:solidFill>
                    <a:schemeClr val="bg1"/>
                  </a:solidFill>
                </a:rPr>
                <a:t>!</a:t>
              </a:r>
              <a:endParaRPr lang="ko-KR" altLang="en-US" sz="280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5520" y="3114603"/>
              <a:ext cx="4561840" cy="1398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ko-KR" altLang="en-US">
                  <a:solidFill>
                    <a:schemeClr val="bg1"/>
                  </a:solidFill>
                </a:rPr>
                <a:t>애플리케이션 · </a:t>
              </a:r>
              <a:r>
                <a:rPr lang="en-US" altLang="ko-KR">
                  <a:solidFill>
                    <a:schemeClr val="bg1"/>
                  </a:solidFill>
                </a:rPr>
                <a:t>DB</a:t>
              </a:r>
              <a:r>
                <a:rPr lang="ko-KR" altLang="en-US">
                  <a:solidFill>
                    <a:schemeClr val="bg1"/>
                  </a:solidFill>
                </a:rPr>
                <a:t> 서버를 로컬 컴퓨터 환경이 아닌 </a:t>
              </a:r>
              <a:r>
                <a:rPr lang="en-US" altLang="ko-KR">
                  <a:solidFill>
                    <a:schemeClr val="bg1"/>
                  </a:solidFill>
                </a:rPr>
                <a:t>MS Azure Platform</a:t>
              </a:r>
              <a:r>
                <a:rPr lang="ko-KR" altLang="en-US">
                  <a:solidFill>
                    <a:schemeClr val="bg1"/>
                  </a:solidFill>
                </a:rPr>
                <a:t>에서 구현하여</a:t>
              </a:r>
              <a:br>
                <a:rPr lang="ko-KR" altLang="en-US">
                  <a:solidFill>
                    <a:schemeClr val="bg1"/>
                  </a:solidFill>
                </a:rPr>
              </a:br>
              <a:r>
                <a:rPr lang="ko-KR" altLang="en-US">
                  <a:solidFill>
                    <a:schemeClr val="bg1"/>
                  </a:solidFill>
                </a:rPr>
                <a:t>사용자 혹은 개발자가 </a:t>
              </a:r>
              <a:r>
                <a:rPr lang="en-US" altLang="ko-KR">
                  <a:solidFill>
                    <a:schemeClr val="bg1"/>
                  </a:solidFill>
                </a:rPr>
                <a:t>24</a:t>
              </a:r>
              <a:r>
                <a:rPr lang="ko-KR" altLang="en-US">
                  <a:solidFill>
                    <a:schemeClr val="bg1"/>
                  </a:solidFill>
                </a:rPr>
                <a:t>시간 내내 사이트에 접근 가능하다</a:t>
              </a:r>
              <a:r>
                <a:rPr lang="en-US" altLang="ko-KR">
                  <a:solidFill>
                    <a:schemeClr val="bg1"/>
                  </a:solidFill>
                </a:rPr>
                <a:t>.</a:t>
              </a:r>
              <a:endParaRPr lang="en-US" altLang="ko-KR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4320" y="294640"/>
            <a:ext cx="63369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Cool features + optional technologies (</a:t>
            </a:r>
            <a:r>
              <a:rPr lang="ko-KR" altLang="en-US">
                <a:solidFill>
                  <a:schemeClr val="bg1"/>
                </a:solidFill>
              </a:rPr>
              <a:t>우리가 사용한 기술 기술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7261" y="1654968"/>
            <a:ext cx="1190625" cy="119062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72942" y="1662792"/>
            <a:ext cx="1080000" cy="1097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7388886" cy="4695075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32320" y="3067785"/>
            <a:ext cx="6473968" cy="3790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8749"/>
            <a:ext cx="12192000" cy="654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25380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Evaluation criteria:</a:t>
            </a:r>
            <a:endParaRPr lang="ko-KR" altLang="en-US" sz="3200" b="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7200" y="1744828"/>
            <a:ext cx="5551407" cy="3733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직사각형 39"/>
          <p:cNvSpPr/>
          <p:nvPr/>
        </p:nvSpPr>
        <p:spPr>
          <a:xfrm>
            <a:off x="709921" y="4249721"/>
            <a:ext cx="4922902" cy="307766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 rot="0">
            <a:off x="709921" y="4249721"/>
            <a:ext cx="4662179" cy="307766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20" name="모서리가 둥근 직사각형 61"/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모서리가 둥근 직사각형 44"/>
          <p:cNvSpPr/>
          <p:nvPr/>
        </p:nvSpPr>
        <p:spPr>
          <a:xfrm>
            <a:off x="709921" y="1601785"/>
            <a:ext cx="4922902" cy="307766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rot="0">
            <a:off x="709921" y="1601785"/>
            <a:ext cx="4331236" cy="307766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4" name="모서리가 둥근 직사각형 58"/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모서리가 둥근 직사각형 46"/>
          <p:cNvSpPr/>
          <p:nvPr/>
        </p:nvSpPr>
        <p:spPr>
          <a:xfrm>
            <a:off x="709921" y="3005841"/>
            <a:ext cx="4922902" cy="307766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03115" y="2454471"/>
            <a:ext cx="677548" cy="29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0.0</a:t>
            </a:r>
            <a:endParaRPr lang="en-US" altLang="ko-KR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이등변 삼각형 30"/>
          <p:cNvSpPr/>
          <p:nvPr/>
        </p:nvSpPr>
        <p:spPr>
          <a:xfrm flipV="1">
            <a:off x="866624" y="2799150"/>
            <a:ext cx="112299" cy="82225"/>
          </a:xfrm>
          <a:prstGeom prst="triangl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93794" y="964986"/>
            <a:ext cx="663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90.0</a:t>
            </a:r>
            <a:endParaRPr lang="en-US" altLang="ko-KR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이등변 삼각형 32"/>
          <p:cNvSpPr/>
          <p:nvPr/>
        </p:nvSpPr>
        <p:spPr>
          <a:xfrm flipV="1">
            <a:off x="4996240" y="1350657"/>
            <a:ext cx="112299" cy="82225"/>
          </a:xfrm>
          <a:prstGeom prst="triangl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16500" y="3727223"/>
            <a:ext cx="669549" cy="299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100.0</a:t>
            </a:r>
            <a:endParaRPr lang="en-US" altLang="ko-KR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이등변 삼각형 34"/>
          <p:cNvSpPr/>
          <p:nvPr/>
        </p:nvSpPr>
        <p:spPr>
          <a:xfrm flipV="1">
            <a:off x="5353357" y="4036694"/>
            <a:ext cx="112299" cy="82225"/>
          </a:xfrm>
          <a:prstGeom prst="triangl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53007" y="989329"/>
            <a:ext cx="5534812" cy="110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261305" y="2375362"/>
            <a:ext cx="5534812" cy="110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269600" y="3742735"/>
            <a:ext cx="5534812" cy="110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253005" y="989329"/>
            <a:ext cx="1003659" cy="1101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253005" y="2375362"/>
            <a:ext cx="1003659" cy="11011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253005" y="3742735"/>
            <a:ext cx="1003659" cy="11011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487955" y="1084970"/>
            <a:ext cx="552018" cy="6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bg1"/>
                </a:solidFill>
              </a:rPr>
              <a:t>A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87955" y="2470513"/>
            <a:ext cx="552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bg1"/>
                </a:solidFill>
              </a:rPr>
              <a:t>B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74498" y="3903436"/>
            <a:ext cx="578929" cy="695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bg1"/>
                </a:solidFill>
              </a:rPr>
              <a:t>C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05663" y="1271313"/>
            <a:ext cx="4216718" cy="546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Phase</a:t>
            </a:r>
            <a:r>
              <a: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 기능 구현 여부</a:t>
            </a:r>
            <a:endParaRPr lang="ko-KR" altLang="en-US" sz="16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(Web support of required functionalities developed in Phase 3)</a:t>
            </a: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15188" y="2671871"/>
            <a:ext cx="4216718" cy="574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동시성 제어</a:t>
            </a:r>
            <a:endParaRPr lang="ko-KR" altLang="en-US" sz="16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(Concurrency control support)</a:t>
            </a:r>
            <a:endParaRPr lang="en-US" altLang="ko-KR" sz="16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96137" y="3996619"/>
            <a:ext cx="4216718" cy="573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깃허브 </a:t>
            </a:r>
            <a:endParaRPr lang="ko-KR" altLang="en-US" sz="16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(Source code repository)</a:t>
            </a:r>
            <a:endParaRPr lang="en-US" altLang="ko-KR" sz="16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모서리가 둥근 직사각형 39"/>
          <p:cNvSpPr/>
          <p:nvPr/>
        </p:nvSpPr>
        <p:spPr>
          <a:xfrm>
            <a:off x="722356" y="5689745"/>
            <a:ext cx="4922902" cy="307766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0">
            <a:off x="722356" y="5689745"/>
            <a:ext cx="4535953" cy="307766"/>
            <a:chOff x="1061545" y="3608990"/>
            <a:chExt cx="3366997" cy="735724"/>
          </a:xfrm>
          <a:solidFill>
            <a:schemeClr val="accent5">
              <a:lumMod val="50000"/>
            </a:schemeClr>
          </a:solidFill>
        </p:grpSpPr>
        <p:sp>
          <p:nvSpPr>
            <p:cNvPr id="6" name="모서리가 둥근 직사각형 61"/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838435" y="5148197"/>
            <a:ext cx="612399" cy="298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tx1">
                    <a:lumMod val="50000"/>
                    <a:lumOff val="50000"/>
                  </a:schemeClr>
                </a:solidFill>
              </a:rPr>
              <a:t>95.0</a:t>
            </a:r>
            <a:endParaRPr lang="en-US" altLang="ko-KR" sz="14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이등변 삼각형 9"/>
          <p:cNvSpPr/>
          <p:nvPr/>
        </p:nvSpPr>
        <p:spPr>
          <a:xfrm flipV="1">
            <a:off x="5156242" y="5467193"/>
            <a:ext cx="112299" cy="82225"/>
          </a:xfrm>
          <a:prstGeom prst="triangl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82035" y="5182759"/>
            <a:ext cx="5534812" cy="1101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65440" y="5182759"/>
            <a:ext cx="1003659" cy="11011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86933" y="5286310"/>
            <a:ext cx="578929" cy="693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bg1"/>
                </a:solidFill>
              </a:rPr>
              <a:t>D</a:t>
            </a:r>
            <a:endParaRPr lang="ko-KR" altLang="en-US" sz="40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622" y="5350918"/>
            <a:ext cx="4216718" cy="75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README file </a:t>
            </a:r>
            <a:r>
              <a: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  <a:endParaRPr lang="ko-KR" altLang="en-US" sz="16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defRPr/>
            </a:pPr>
            <a:r>
              <a:rPr lang="en-US" altLang="ko-KR" sz="14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(Describe in your README how to execute your code, what environments to be configured, and so forth, for testing your code)</a:t>
            </a:r>
            <a:endParaRPr lang="en-US" altLang="ko-KR" sz="14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1" name="그룹 18"/>
          <p:cNvGrpSpPr/>
          <p:nvPr/>
        </p:nvGrpSpPr>
        <p:grpSpPr>
          <a:xfrm rot="0" flipH="1">
            <a:off x="4810125" y="4249721"/>
            <a:ext cx="795645" cy="307766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52" name="모서리가 둥근 직사각형 61"/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3" name="직사각형 20"/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9610" y="111525"/>
            <a:ext cx="329231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0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Project completion level</a:t>
            </a:r>
            <a:endParaRPr lang="ko-KR" altLang="en-US" sz="3200" b="0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원호 5"/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899119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원호 6"/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21523330"/>
              <a:gd name="adj2" fmla="val 16183932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rgbClr val="40474d"/>
                </a:solidFill>
              </a:rPr>
              <a:t>75%</a:t>
            </a:r>
            <a:endParaRPr lang="ko-KR" altLang="en-US" sz="3200" b="1">
              <a:solidFill>
                <a:srgbClr val="40474d"/>
              </a:solidFill>
            </a:endParaRPr>
          </a:p>
        </p:txBody>
      </p:sp>
      <p:sp>
        <p:nvSpPr>
          <p:cNvPr id="10" name="テキスト ボックス 17"/>
          <p:cNvSpPr txBox="1"/>
          <p:nvPr/>
        </p:nvSpPr>
        <p:spPr>
          <a:xfrm>
            <a:off x="1580673" y="5413722"/>
            <a:ext cx="11352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>
                <a:latin typeface="+mn-ea"/>
              </a:rPr>
              <a:t>UI </a:t>
            </a:r>
            <a:r>
              <a:rPr kumimoji="1" lang="ko-KR" altLang="en-US">
                <a:latin typeface="+mn-ea"/>
              </a:rPr>
              <a:t>편의성</a:t>
            </a:r>
            <a:endParaRPr kumimoji="1" lang="ja-JP" altLang="en-US">
              <a:latin typeface="+mn-ea"/>
            </a:endParaRPr>
          </a:p>
        </p:txBody>
      </p:sp>
      <p:sp>
        <p:nvSpPr>
          <p:cNvPr id="11" name="원호 10"/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9903929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원호 11"/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18903586"/>
              <a:gd name="adj2" fmla="val 16162094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614034" y="3016993"/>
            <a:ext cx="1002031" cy="5720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rgbClr val="40474d"/>
                </a:solidFill>
              </a:rPr>
              <a:t>90%</a:t>
            </a:r>
            <a:endParaRPr lang="en-US" altLang="ko-KR" sz="3200" b="1">
              <a:solidFill>
                <a:srgbClr val="40474d"/>
              </a:solidFill>
            </a:endParaRPr>
          </a:p>
        </p:txBody>
      </p:sp>
      <p:sp>
        <p:nvSpPr>
          <p:cNvPr id="14" name="テキスト ボックス 17"/>
          <p:cNvSpPr txBox="1"/>
          <p:nvPr/>
        </p:nvSpPr>
        <p:spPr>
          <a:xfrm>
            <a:off x="5159254" y="5449075"/>
            <a:ext cx="19431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>
                <a:latin typeface="+mn-ea"/>
              </a:rPr>
              <a:t>UX </a:t>
            </a:r>
            <a:r>
              <a:rPr kumimoji="1" lang="ko-KR" altLang="en-US">
                <a:latin typeface="+mn-ea"/>
              </a:rPr>
              <a:t>경험의 다양성</a:t>
            </a:r>
            <a:endParaRPr kumimoji="1" lang="ja-JP" altLang="en-US">
              <a:latin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/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원호 16"/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1908136"/>
              <a:gd name="adj2" fmla="val 16420915"/>
            </a:avLst>
          </a:prstGeom>
          <a:ln w="381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585960" y="3016993"/>
            <a:ext cx="1002029" cy="5720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rgbClr val="40474d"/>
                </a:solidFill>
              </a:rPr>
              <a:t>70%</a:t>
            </a:r>
            <a:endParaRPr lang="en-US" altLang="ko-KR" sz="3200" b="1">
              <a:solidFill>
                <a:srgbClr val="40474d"/>
              </a:solidFill>
            </a:endParaRPr>
          </a:p>
        </p:txBody>
      </p:sp>
      <p:sp>
        <p:nvSpPr>
          <p:cNvPr id="19" name="テキスト ボックス 17"/>
          <p:cNvSpPr txBox="1"/>
          <p:nvPr/>
        </p:nvSpPr>
        <p:spPr>
          <a:xfrm>
            <a:off x="9160224" y="5449075"/>
            <a:ext cx="19062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>
                <a:latin typeface="+mn-ea"/>
              </a:rPr>
              <a:t>목표 기능 구현도</a:t>
            </a:r>
            <a:endParaRPr kumimoji="1" lang="ja-JP" altLang="en-US">
              <a:latin typeface="+mn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</a:rPr>
              <a:t>Part 2</a:t>
            </a:r>
            <a:endParaRPr lang="ko-KR" altLang="en-US" sz="11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390</ep:Words>
  <ep:PresentationFormat>와이드스크린</ep:PresentationFormat>
  <ep:Paragraphs>108</ep:Paragraphs>
  <ep:Slides>43</ep:Slides>
  <ep:Notes>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2020-11-18T01:48:02.000</dcterms:created>
  <dc:creator>유 새별</dc:creator>
  <cp:lastModifiedBy>haeun</cp:lastModifiedBy>
  <dcterms:modified xsi:type="dcterms:W3CDTF">2022-12-08T04:54:39.120</dcterms:modified>
  <cp:revision>87</cp:revision>
  <dc:title>PowerPoint 프레젠테이션</dc:title>
  <cp:version>0906.0100.01</cp:version>
</cp:coreProperties>
</file>